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6" r:id="rId4"/>
    <p:sldId id="26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Bricolage Grotesque Semi Bold" panose="020B0604020202020204" charset="0"/>
      <p:regular r:id="rId15"/>
    </p:embeddedFont>
    <p:embeddedFont>
      <p:font typeface="Inter" panose="02000503000000020004" pitchFamily="2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30" d="100"/>
          <a:sy n="30" d="100"/>
        </p:scale>
        <p:origin x="1886" y="7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1154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7DB1601-C0A0-FCE2-D35B-31C88C6D6503}"/>
              </a:ext>
            </a:extLst>
          </p:cNvPr>
          <p:cNvGrpSpPr/>
          <p:nvPr userDrawn="1"/>
        </p:nvGrpSpPr>
        <p:grpSpPr>
          <a:xfrm>
            <a:off x="12687717" y="7052414"/>
            <a:ext cx="1874103" cy="1805731"/>
            <a:chOff x="12695337" y="7056223"/>
            <a:chExt cx="1874103" cy="180573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18A5023-1C06-EAA1-219A-6CC8308154AF}"/>
                </a:ext>
              </a:extLst>
            </p:cNvPr>
            <p:cNvSpPr/>
            <p:nvPr userDrawn="1"/>
          </p:nvSpPr>
          <p:spPr>
            <a:xfrm>
              <a:off x="12786360" y="7757160"/>
              <a:ext cx="1783080" cy="394811"/>
            </a:xfrm>
            <a:prstGeom prst="roundRect">
              <a:avLst>
                <a:gd name="adj" fmla="val 50000"/>
              </a:avLst>
            </a:prstGeom>
            <a:solidFill>
              <a:srgbClr val="09151B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6DDC818-9478-0596-BCA3-9DCDFF4BB4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2695337" y="7056223"/>
              <a:ext cx="1805731" cy="1805731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C73F343-2D85-4721-CB81-E0935E82F6F1}"/>
              </a:ext>
            </a:extLst>
          </p:cNvPr>
          <p:cNvGrpSpPr/>
          <p:nvPr userDrawn="1"/>
        </p:nvGrpSpPr>
        <p:grpSpPr>
          <a:xfrm>
            <a:off x="12687717" y="7052414"/>
            <a:ext cx="1874103" cy="1805731"/>
            <a:chOff x="12695337" y="7056223"/>
            <a:chExt cx="1874103" cy="180573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516170C-F8BB-0F2B-AD26-274A2672B468}"/>
                </a:ext>
              </a:extLst>
            </p:cNvPr>
            <p:cNvSpPr/>
            <p:nvPr userDrawn="1"/>
          </p:nvSpPr>
          <p:spPr>
            <a:xfrm>
              <a:off x="12786360" y="7757160"/>
              <a:ext cx="1783080" cy="394811"/>
            </a:xfrm>
            <a:prstGeom prst="roundRect">
              <a:avLst>
                <a:gd name="adj" fmla="val 50000"/>
              </a:avLst>
            </a:prstGeom>
            <a:solidFill>
              <a:srgbClr val="09151B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07C140C-5280-12D5-D5A6-1DFAB909564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2695337" y="7056223"/>
              <a:ext cx="1805731" cy="1805731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BC512C6-2D21-D172-450F-128F7D21D881}"/>
              </a:ext>
            </a:extLst>
          </p:cNvPr>
          <p:cNvGrpSpPr/>
          <p:nvPr userDrawn="1"/>
        </p:nvGrpSpPr>
        <p:grpSpPr>
          <a:xfrm>
            <a:off x="12687717" y="7052414"/>
            <a:ext cx="1874103" cy="1805731"/>
            <a:chOff x="12695337" y="7056223"/>
            <a:chExt cx="1874103" cy="180573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A6E8196-DC4B-16B2-BA5A-53284A3F44CB}"/>
                </a:ext>
              </a:extLst>
            </p:cNvPr>
            <p:cNvSpPr/>
            <p:nvPr userDrawn="1"/>
          </p:nvSpPr>
          <p:spPr>
            <a:xfrm>
              <a:off x="12786360" y="7757160"/>
              <a:ext cx="1783080" cy="394811"/>
            </a:xfrm>
            <a:prstGeom prst="roundRect">
              <a:avLst>
                <a:gd name="adj" fmla="val 50000"/>
              </a:avLst>
            </a:prstGeom>
            <a:solidFill>
              <a:srgbClr val="09151B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E008250-DAB8-DDA9-4BFD-C2E3DFB666A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2695337" y="7056223"/>
              <a:ext cx="1805731" cy="1805731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E3E9573-20DD-083E-35B6-AF42D63D5BA2}"/>
              </a:ext>
            </a:extLst>
          </p:cNvPr>
          <p:cNvGrpSpPr/>
          <p:nvPr userDrawn="1"/>
        </p:nvGrpSpPr>
        <p:grpSpPr>
          <a:xfrm>
            <a:off x="12687717" y="7052414"/>
            <a:ext cx="1874103" cy="1805731"/>
            <a:chOff x="12695337" y="7056223"/>
            <a:chExt cx="1874103" cy="180573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83FBD87-7AE2-4EFB-A99B-4EC0FEFD7511}"/>
                </a:ext>
              </a:extLst>
            </p:cNvPr>
            <p:cNvSpPr/>
            <p:nvPr userDrawn="1"/>
          </p:nvSpPr>
          <p:spPr>
            <a:xfrm>
              <a:off x="12786360" y="7757160"/>
              <a:ext cx="1783080" cy="394811"/>
            </a:xfrm>
            <a:prstGeom prst="roundRect">
              <a:avLst>
                <a:gd name="adj" fmla="val 50000"/>
              </a:avLst>
            </a:prstGeom>
            <a:solidFill>
              <a:srgbClr val="09151B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A252A90-887C-4002-8FDB-698FC6AA99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2695337" y="7056223"/>
              <a:ext cx="1805731" cy="1805731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354F714-25B4-A5AA-36CA-32026F70DC13}"/>
              </a:ext>
            </a:extLst>
          </p:cNvPr>
          <p:cNvGrpSpPr/>
          <p:nvPr userDrawn="1"/>
        </p:nvGrpSpPr>
        <p:grpSpPr>
          <a:xfrm>
            <a:off x="12687717" y="7052414"/>
            <a:ext cx="1874103" cy="1805731"/>
            <a:chOff x="12695337" y="7056223"/>
            <a:chExt cx="1874103" cy="180573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9534BF8-B2CE-84DD-8DAF-2FBA16143EDE}"/>
                </a:ext>
              </a:extLst>
            </p:cNvPr>
            <p:cNvSpPr/>
            <p:nvPr userDrawn="1"/>
          </p:nvSpPr>
          <p:spPr>
            <a:xfrm>
              <a:off x="12786360" y="7757160"/>
              <a:ext cx="1783080" cy="394811"/>
            </a:xfrm>
            <a:prstGeom prst="roundRect">
              <a:avLst>
                <a:gd name="adj" fmla="val 50000"/>
              </a:avLst>
            </a:prstGeom>
            <a:solidFill>
              <a:srgbClr val="09151B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CC23841-74A9-11A8-58B8-C874012DB3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2695337" y="7056223"/>
              <a:ext cx="1805731" cy="1805731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4EFBC8D-B6A3-8F42-F0D8-5186CD3D5265}"/>
              </a:ext>
            </a:extLst>
          </p:cNvPr>
          <p:cNvGrpSpPr/>
          <p:nvPr userDrawn="1"/>
        </p:nvGrpSpPr>
        <p:grpSpPr>
          <a:xfrm>
            <a:off x="12687717" y="7052414"/>
            <a:ext cx="1874103" cy="1805731"/>
            <a:chOff x="12695337" y="7056223"/>
            <a:chExt cx="1874103" cy="180573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85A8F16-7FDB-99D8-E651-5BCFDD62638A}"/>
                </a:ext>
              </a:extLst>
            </p:cNvPr>
            <p:cNvSpPr/>
            <p:nvPr userDrawn="1"/>
          </p:nvSpPr>
          <p:spPr>
            <a:xfrm>
              <a:off x="12786360" y="7757160"/>
              <a:ext cx="1783080" cy="394811"/>
            </a:xfrm>
            <a:prstGeom prst="roundRect">
              <a:avLst>
                <a:gd name="adj" fmla="val 50000"/>
              </a:avLst>
            </a:prstGeom>
            <a:solidFill>
              <a:srgbClr val="09151B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82E2DF2-0FD0-0590-99A8-7426E4C51A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2695337" y="7056223"/>
              <a:ext cx="1805731" cy="1805731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43F0946-627A-0C23-AA85-D33DE76E8FF2}"/>
              </a:ext>
            </a:extLst>
          </p:cNvPr>
          <p:cNvGrpSpPr/>
          <p:nvPr userDrawn="1"/>
        </p:nvGrpSpPr>
        <p:grpSpPr>
          <a:xfrm>
            <a:off x="12687717" y="7052414"/>
            <a:ext cx="1874103" cy="1805731"/>
            <a:chOff x="12695337" y="7056223"/>
            <a:chExt cx="1874103" cy="180573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B262AE0-EF2E-50EF-483C-D4AFB9F632BC}"/>
                </a:ext>
              </a:extLst>
            </p:cNvPr>
            <p:cNvSpPr/>
            <p:nvPr userDrawn="1"/>
          </p:nvSpPr>
          <p:spPr>
            <a:xfrm>
              <a:off x="12786360" y="7757160"/>
              <a:ext cx="1783080" cy="394811"/>
            </a:xfrm>
            <a:prstGeom prst="roundRect">
              <a:avLst>
                <a:gd name="adj" fmla="val 50000"/>
              </a:avLst>
            </a:prstGeom>
            <a:solidFill>
              <a:srgbClr val="09151B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23BC7D7-E603-F189-2D53-3A27717411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2695337" y="7056223"/>
              <a:ext cx="1805731" cy="1805731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9C3A254-B697-4EA9-EFCA-D98616A94459}"/>
              </a:ext>
            </a:extLst>
          </p:cNvPr>
          <p:cNvGrpSpPr/>
          <p:nvPr userDrawn="1"/>
        </p:nvGrpSpPr>
        <p:grpSpPr>
          <a:xfrm>
            <a:off x="12687717" y="7052414"/>
            <a:ext cx="1874103" cy="1805731"/>
            <a:chOff x="12695337" y="7056223"/>
            <a:chExt cx="1874103" cy="180573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ACA79ED-3769-1640-4092-C1275814CEE9}"/>
                </a:ext>
              </a:extLst>
            </p:cNvPr>
            <p:cNvSpPr/>
            <p:nvPr userDrawn="1"/>
          </p:nvSpPr>
          <p:spPr>
            <a:xfrm>
              <a:off x="12786360" y="7757160"/>
              <a:ext cx="1783080" cy="394811"/>
            </a:xfrm>
            <a:prstGeom prst="roundRect">
              <a:avLst>
                <a:gd name="adj" fmla="val 50000"/>
              </a:avLst>
            </a:prstGeom>
            <a:solidFill>
              <a:srgbClr val="09151B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D12C6A2-3178-71FA-1672-B41499D17F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2695337" y="7056223"/>
              <a:ext cx="1805731" cy="1805731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4501EDD-9B3E-CA29-3AEB-D087A195C8E0}"/>
              </a:ext>
            </a:extLst>
          </p:cNvPr>
          <p:cNvGrpSpPr/>
          <p:nvPr userDrawn="1"/>
        </p:nvGrpSpPr>
        <p:grpSpPr>
          <a:xfrm>
            <a:off x="12687717" y="7052414"/>
            <a:ext cx="1874103" cy="1805731"/>
            <a:chOff x="12695337" y="7056223"/>
            <a:chExt cx="1874103" cy="180573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CC76CDD-6D91-DD5F-5AFB-F78AC11B7ABE}"/>
                </a:ext>
              </a:extLst>
            </p:cNvPr>
            <p:cNvSpPr/>
            <p:nvPr userDrawn="1"/>
          </p:nvSpPr>
          <p:spPr>
            <a:xfrm>
              <a:off x="12786360" y="7757160"/>
              <a:ext cx="1783080" cy="394811"/>
            </a:xfrm>
            <a:prstGeom prst="roundRect">
              <a:avLst>
                <a:gd name="adj" fmla="val 50000"/>
              </a:avLst>
            </a:prstGeom>
            <a:solidFill>
              <a:srgbClr val="09151B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30F3AD2-B024-5894-029B-DB5AE505D2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2695337" y="7056223"/>
              <a:ext cx="1805731" cy="1805731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99792"/>
            <a:ext cx="57401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Geometry Reasoning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is about using shapes, sizes, and positions to solve problems.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don't just look at shapes; we think and reason about them.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4305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4384" y="616268"/>
            <a:ext cx="5603200" cy="700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3D Shapes in Detail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84384" y="1652707"/>
            <a:ext cx="7575233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3D shapes have length, width, and height. They occupy space and have volume.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84384" y="2621756"/>
            <a:ext cx="3675578" cy="2928223"/>
          </a:xfrm>
          <a:prstGeom prst="roundRect">
            <a:avLst>
              <a:gd name="adj" fmla="val 321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038939" y="2876312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Cube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38939" y="3360896"/>
            <a:ext cx="3166467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 square faces, 8 vertices, 12 edges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8939" y="4212312"/>
            <a:ext cx="3166467" cy="10831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👉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Reasoning: A dice is a cube because it has 6 equal square faces.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4038" y="2621756"/>
            <a:ext cx="3675578" cy="2928223"/>
          </a:xfrm>
          <a:prstGeom prst="roundRect">
            <a:avLst>
              <a:gd name="adj" fmla="val 321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4938593" y="2876312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Cuboid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938593" y="3360896"/>
            <a:ext cx="3166467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 rectangular faces, 8 vertices, 12 edges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938593" y="4212312"/>
            <a:ext cx="3166467" cy="10831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👉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Reasoning: A box of soap has 6 rectangular faces → It is a cuboid.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84384" y="5774055"/>
            <a:ext cx="7575233" cy="1852732"/>
          </a:xfrm>
          <a:prstGeom prst="roundRect">
            <a:avLst>
              <a:gd name="adj" fmla="val 5081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038939" y="6028611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Sphere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8939" y="6513195"/>
            <a:ext cx="7066121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faces, edges, or vertices; perfectly round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38939" y="7006114"/>
            <a:ext cx="7066121" cy="366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👉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Reasoning: A ball is round all over → It is a </a:t>
            </a:r>
            <a:r>
              <a:rPr lang="en-US" sz="1750" dirty="0">
                <a:solidFill>
                  <a:srgbClr val="FDF4D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sphere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4576" y="325755"/>
            <a:ext cx="321433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Symmetry Exploration</a:t>
            </a:r>
            <a:endParaRPr lang="en-US" sz="2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76" y="1006912"/>
            <a:ext cx="5347097" cy="53470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058138" y="992148"/>
            <a:ext cx="1480780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What is Symmetry?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6058138" y="1295757"/>
            <a:ext cx="8165187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shape is symmetrical if it can be folded into two equal halves.</a:t>
            </a:r>
            <a:endParaRPr lang="en-US" sz="900" dirty="0"/>
          </a:p>
        </p:txBody>
      </p:sp>
      <p:sp>
        <p:nvSpPr>
          <p:cNvPr id="6" name="Text 3"/>
          <p:cNvSpPr/>
          <p:nvPr/>
        </p:nvSpPr>
        <p:spPr>
          <a:xfrm>
            <a:off x="6058138" y="1591866"/>
            <a:ext cx="8165187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fold line is called a </a:t>
            </a:r>
            <a:r>
              <a:rPr lang="en-US" sz="900" dirty="0">
                <a:solidFill>
                  <a:srgbClr val="E7BF6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line of symmetry</a:t>
            </a:r>
            <a:r>
              <a:rPr lang="en-US" sz="9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6235779" y="1914644"/>
            <a:ext cx="7987546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👉</a:t>
            </a:r>
            <a:r>
              <a:rPr lang="en-US" sz="9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Reasoning example: If a shape can be folded into 2 equal parts in more than one way, it has more than one line of symmetry.</a:t>
            </a:r>
            <a:endParaRPr lang="en-US" sz="900" dirty="0"/>
          </a:p>
        </p:txBody>
      </p:sp>
      <p:sp>
        <p:nvSpPr>
          <p:cNvPr id="8" name="Shape 5"/>
          <p:cNvSpPr/>
          <p:nvPr/>
        </p:nvSpPr>
        <p:spPr>
          <a:xfrm>
            <a:off x="6058138" y="1914644"/>
            <a:ext cx="15240" cy="189548"/>
          </a:xfrm>
          <a:prstGeom prst="rect">
            <a:avLst/>
          </a:prstGeom>
          <a:solidFill>
            <a:srgbClr val="E7BF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111796" y="3598307"/>
            <a:ext cx="1480780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450"/>
              </a:lnSpc>
              <a:buNone/>
            </a:pPr>
            <a:r>
              <a:rPr lang="en-US" sz="11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Circle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3284776" y="3854529"/>
            <a:ext cx="4307800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450"/>
              </a:lnSpc>
              <a:buNone/>
            </a:pPr>
            <a:r>
              <a:rPr lang="en-US" sz="9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Infinite lines of symmetry</a:t>
            </a:r>
            <a:endParaRPr lang="en-US" sz="90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217" y="2658070"/>
            <a:ext cx="4830366" cy="4830366"/>
          </a:xfrm>
          <a:prstGeom prst="rect">
            <a:avLst/>
          </a:prstGeom>
        </p:spPr>
      </p:pic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1251" y="3766959"/>
            <a:ext cx="177165" cy="22145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2778224" y="3598307"/>
            <a:ext cx="1480780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Square</a:t>
            </a:r>
            <a:endParaRPr lang="en-US" sz="1150" dirty="0"/>
          </a:p>
        </p:txBody>
      </p:sp>
      <p:sp>
        <p:nvSpPr>
          <p:cNvPr id="14" name="Text 9"/>
          <p:cNvSpPr/>
          <p:nvPr/>
        </p:nvSpPr>
        <p:spPr>
          <a:xfrm>
            <a:off x="12778224" y="3854529"/>
            <a:ext cx="4307800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 lines of symmetry</a:t>
            </a:r>
            <a:endParaRPr lang="en-US" sz="90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0217" y="2658070"/>
            <a:ext cx="4830366" cy="4830366"/>
          </a:xfrm>
          <a:prstGeom prst="rect">
            <a:avLst/>
          </a:prstGeom>
        </p:spPr>
      </p:pic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92145" y="3766959"/>
            <a:ext cx="177165" cy="221456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2778224" y="6102310"/>
            <a:ext cx="1480780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Rectangle</a:t>
            </a:r>
            <a:endParaRPr lang="en-US" sz="1150" dirty="0"/>
          </a:p>
        </p:txBody>
      </p:sp>
      <p:sp>
        <p:nvSpPr>
          <p:cNvPr id="18" name="Text 11"/>
          <p:cNvSpPr/>
          <p:nvPr/>
        </p:nvSpPr>
        <p:spPr>
          <a:xfrm>
            <a:off x="12778224" y="6358533"/>
            <a:ext cx="4307800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 lines of symmetry</a:t>
            </a:r>
            <a:endParaRPr lang="en-US" sz="90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0217" y="2658070"/>
            <a:ext cx="4830366" cy="4830366"/>
          </a:xfrm>
          <a:prstGeom prst="rect">
            <a:avLst/>
          </a:prstGeom>
        </p:spPr>
      </p:pic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92145" y="6157853"/>
            <a:ext cx="177165" cy="221456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6111796" y="6102310"/>
            <a:ext cx="1480780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450"/>
              </a:lnSpc>
              <a:buNone/>
            </a:pPr>
            <a:r>
              <a:rPr lang="en-US" sz="11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Equilateral Triangle</a:t>
            </a:r>
            <a:endParaRPr lang="en-US" sz="1150" dirty="0"/>
          </a:p>
        </p:txBody>
      </p:sp>
      <p:sp>
        <p:nvSpPr>
          <p:cNvPr id="22" name="Text 13"/>
          <p:cNvSpPr/>
          <p:nvPr/>
        </p:nvSpPr>
        <p:spPr>
          <a:xfrm>
            <a:off x="3284776" y="6358533"/>
            <a:ext cx="4307800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450"/>
              </a:lnSpc>
              <a:buNone/>
            </a:pPr>
            <a:r>
              <a:rPr lang="en-US" sz="9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 lines of symmetry</a:t>
            </a:r>
            <a:endParaRPr lang="en-US" sz="900" dirty="0"/>
          </a:p>
        </p:txBody>
      </p:sp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70217" y="2658070"/>
            <a:ext cx="4830366" cy="4830366"/>
          </a:xfrm>
          <a:prstGeom prst="rect">
            <a:avLst/>
          </a:prstGeom>
        </p:spPr>
      </p:pic>
      <p:pic>
        <p:nvPicPr>
          <p:cNvPr id="24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01251" y="6157853"/>
            <a:ext cx="177165" cy="22145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0564" y="556498"/>
            <a:ext cx="5004316" cy="625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Angles in Real Life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00564" y="1482090"/>
            <a:ext cx="7742873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Angles are all around us in everyday objects and situations.</a:t>
            </a:r>
            <a:endParaRPr lang="en-US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64" y="2027396"/>
            <a:ext cx="1000839" cy="159341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01547" y="2227540"/>
            <a:ext cx="250209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Right Angle (90°)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1901547" y="2660332"/>
            <a:ext cx="6541889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Like the corner of a book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1901547" y="3100507"/>
            <a:ext cx="6541889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Example: Clock hands at 3 o'clock form a right angle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564" y="3620810"/>
            <a:ext cx="1000839" cy="159341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01547" y="3820954"/>
            <a:ext cx="250209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Acute Angle (&lt; 90°)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901547" y="4253746"/>
            <a:ext cx="6541889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Smaller than a right angle</a:t>
            </a:r>
            <a:endParaRPr lang="en-US" sz="1550" dirty="0"/>
          </a:p>
        </p:txBody>
      </p:sp>
      <p:sp>
        <p:nvSpPr>
          <p:cNvPr id="12" name="Text 7"/>
          <p:cNvSpPr/>
          <p:nvPr/>
        </p:nvSpPr>
        <p:spPr>
          <a:xfrm>
            <a:off x="1901547" y="4693920"/>
            <a:ext cx="6541889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Example: Clock hands at 2 o'clock form an acute angle</a:t>
            </a:r>
            <a:endParaRPr lang="en-US" sz="15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64" y="5214223"/>
            <a:ext cx="1000839" cy="159341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901547" y="5414367"/>
            <a:ext cx="3644265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Obtuse Angle (&gt; 90° but &lt; 180°)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1901547" y="5847159"/>
            <a:ext cx="6541889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Bigger than a right angle</a:t>
            </a:r>
            <a:endParaRPr lang="en-US" sz="1550" dirty="0"/>
          </a:p>
        </p:txBody>
      </p:sp>
      <p:sp>
        <p:nvSpPr>
          <p:cNvPr id="16" name="Text 10"/>
          <p:cNvSpPr/>
          <p:nvPr/>
        </p:nvSpPr>
        <p:spPr>
          <a:xfrm>
            <a:off x="1901547" y="6287333"/>
            <a:ext cx="6541889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Example: Clock hands at 4 o'clock form an obtuse angle</a:t>
            </a:r>
            <a:endParaRPr lang="en-US" sz="1550" dirty="0"/>
          </a:p>
        </p:txBody>
      </p:sp>
      <p:sp>
        <p:nvSpPr>
          <p:cNvPr id="17" name="Text 11"/>
          <p:cNvSpPr/>
          <p:nvPr/>
        </p:nvSpPr>
        <p:spPr>
          <a:xfrm>
            <a:off x="700564" y="7032784"/>
            <a:ext cx="7742873" cy="6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👉</a:t>
            </a: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Reasoning example: What angle do the hands of a clock form at 3 o'clock? → </a:t>
            </a:r>
            <a:r>
              <a:rPr lang="en-US" sz="1550" dirty="0">
                <a:solidFill>
                  <a:srgbClr val="E7BF6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Right angle (90°)</a:t>
            </a: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66580"/>
            <a:ext cx="91600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Key Ideas in Geometry Reasoning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15521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Identifying Shapes</a:t>
            </a:r>
            <a:endParaRPr lang="en-US" sz="3550" dirty="0"/>
          </a:p>
        </p:txBody>
      </p:sp>
      <p:sp>
        <p:nvSpPr>
          <p:cNvPr id="4" name="Shape 2"/>
          <p:cNvSpPr/>
          <p:nvPr/>
        </p:nvSpPr>
        <p:spPr>
          <a:xfrm>
            <a:off x="793790" y="4122658"/>
            <a:ext cx="6407944" cy="1322189"/>
          </a:xfrm>
          <a:prstGeom prst="roundRect">
            <a:avLst>
              <a:gd name="adj" fmla="val 7205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028224" y="43570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2D Shapes (flat)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4847511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square, rectangle, triangle, circle, etc.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4122658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662982" y="43570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3D Shapes (solid)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62982" y="4847511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cube, cuboid, cone, cylinder, sphere.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6999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👉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Reasoning example: A ball is round all over → It is a sphere. A box of soap has 6 rectangular faces → It is a cuboid.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different shapes&#10;&#10;AI-generated content may be incorrect.">
            <a:extLst>
              <a:ext uri="{FF2B5EF4-FFF2-40B4-BE49-F238E27FC236}">
                <a16:creationId xmlns:a16="http://schemas.microsoft.com/office/drawing/2014/main" id="{99968A9F-F0DC-911D-D932-AEE8170EB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0"/>
            <a:ext cx="82296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84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different shapes&#10;&#10;AI-generated content may be incorrect.">
            <a:extLst>
              <a:ext uri="{FF2B5EF4-FFF2-40B4-BE49-F238E27FC236}">
                <a16:creationId xmlns:a16="http://schemas.microsoft.com/office/drawing/2014/main" id="{BE995C1C-E8B9-7C3A-965B-29957182A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0"/>
            <a:ext cx="82296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41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308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Comparing Shapes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066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Square vs Rectangle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08777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Both have 4 sides, but in a square all sides are equal.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342721" y="3506629"/>
            <a:ext cx="33217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Triangle vs Quadrilateral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342721" y="408777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Triangle has 3 sides, quadrilateral has 4.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27280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👉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Reasoning example: If a shape has 4 equal sides and 4 right angles, it is a </a:t>
            </a:r>
            <a:r>
              <a:rPr lang="en-US" sz="1750" dirty="0">
                <a:solidFill>
                  <a:srgbClr val="E7BF6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square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25216"/>
            <a:ext cx="63813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Symmetry in Geometry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876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shape is symmetrical if it can be folded into two equal halves.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845838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815358"/>
            <a:ext cx="4196358" cy="12192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688" y="3505676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755761" y="367581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1051084" y="441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Circle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051084" y="4903232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many lines of symmetry.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216962" y="3845838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3815358"/>
            <a:ext cx="4196358" cy="121920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860" y="3505676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178933" y="367581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5474256" y="441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Square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5474256" y="4903232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 lines of symmetry.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9640133" y="3845838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3815358"/>
            <a:ext cx="4196358" cy="121920"/>
          </a:xfrm>
          <a:prstGeom prst="rect">
            <a:avLst/>
          </a:prstGeom>
        </p:spPr>
      </p:pic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8032" y="3505676"/>
            <a:ext cx="680442" cy="680442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1602105" y="367581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2"/>
          <p:cNvSpPr/>
          <p:nvPr/>
        </p:nvSpPr>
        <p:spPr>
          <a:xfrm>
            <a:off x="9897427" y="441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Rectangle</a:t>
            </a:r>
            <a:endParaRPr lang="en-US" sz="2200" dirty="0"/>
          </a:p>
        </p:txBody>
      </p:sp>
      <p:sp>
        <p:nvSpPr>
          <p:cNvPr id="21" name="Text 13"/>
          <p:cNvSpPr/>
          <p:nvPr/>
        </p:nvSpPr>
        <p:spPr>
          <a:xfrm>
            <a:off x="9897427" y="4903232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 lines of symmetry.</a:t>
            </a:r>
            <a:endParaRPr lang="en-US" sz="1750" dirty="0"/>
          </a:p>
        </p:txBody>
      </p:sp>
      <p:sp>
        <p:nvSpPr>
          <p:cNvPr id="22" name="Text 14"/>
          <p:cNvSpPr/>
          <p:nvPr/>
        </p:nvSpPr>
        <p:spPr>
          <a:xfrm>
            <a:off x="793790" y="577857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👉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Reasoning example: If a shape can be folded into 2 equal parts in more than one way, it has </a:t>
            </a:r>
            <a:r>
              <a:rPr lang="en-US" sz="1750" dirty="0">
                <a:solidFill>
                  <a:srgbClr val="DFAB5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more than one line of symmetry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85223"/>
            <a:ext cx="60774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Understanding Angles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34164"/>
            <a:ext cx="7556421" cy="2629138"/>
          </a:xfrm>
          <a:prstGeom prst="roundRect">
            <a:avLst>
              <a:gd name="adj" fmla="val 3624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287810" y="2841784"/>
            <a:ext cx="3770590" cy="1306949"/>
          </a:xfrm>
          <a:prstGeom prst="roundRect">
            <a:avLst>
              <a:gd name="adj" fmla="val 7289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514624" y="3068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Right angle = 90°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3559016"/>
            <a:ext cx="33169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(like the corner of a book)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058400" y="2841784"/>
            <a:ext cx="3770590" cy="1306949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10058400" y="2841784"/>
            <a:ext cx="30480" cy="1306949"/>
          </a:xfrm>
          <a:prstGeom prst="roundRect">
            <a:avLst>
              <a:gd name="adj" fmla="val 312558"/>
            </a:avLst>
          </a:prstGeom>
          <a:solidFill>
            <a:srgbClr val="F8ECD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0285214" y="3068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Acute angle &lt; 90°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285214" y="3559016"/>
            <a:ext cx="33169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(smaller than right angle)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7810" y="4148733"/>
            <a:ext cx="7541181" cy="1306949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6287810" y="4148733"/>
            <a:ext cx="7541181" cy="30480"/>
          </a:xfrm>
          <a:prstGeom prst="roundRect">
            <a:avLst>
              <a:gd name="adj" fmla="val 312558"/>
            </a:avLst>
          </a:prstGeom>
          <a:solidFill>
            <a:srgbClr val="F8ECD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514624" y="4375547"/>
            <a:ext cx="39287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Obtuse angle &gt; 90° but &lt; 180°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14624" y="4865965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(bigger than right angle)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280190" y="571845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👉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Reasoning example: If an angle is bigger than a right angle but smaller than a straight line, it is an </a:t>
            </a:r>
            <a:r>
              <a:rPr lang="en-US" sz="1750" dirty="0">
                <a:solidFill>
                  <a:srgbClr val="EBCC7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obtuse angle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42098"/>
            <a:ext cx="59805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Examples for Practice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4618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78860" y="288869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29240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Shape Identification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3505200"/>
            <a:ext cx="55075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shape has 3 sides. What is it? → Triangle.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432173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878860" y="436423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1530906" y="4399598"/>
            <a:ext cx="29219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Property Recognition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530906" y="4980742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figure has 4 equal sides and 4 right angles. What is it? → Square.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599521" y="284618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7684591" y="288869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8336637" y="29240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Symmetry Analysis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8336637" y="3505200"/>
            <a:ext cx="550759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If a shape can be folded into 2 equal parts only one way, how many lines of symmetry does it have? → 1.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599521" y="50475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684591" y="509004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336637" y="5125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Angle Measurement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336637" y="5706547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angle do the hands of a clock form at 3 o'clock? → Right angle (90°).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8412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2D Shapes in Detail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3306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2D shapes are flat figures that have only length and width. They are the foundation of geometry reasoning.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151120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44253" y="52857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Square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644253" y="5776198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 equal sides, 4 right angles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5151120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307348" y="52857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Rectangle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8307348" y="5776198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 sides, 4 right angles, opposite sides equal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592729"/>
            <a:ext cx="566976" cy="5669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644253" y="67273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Triangle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1644253" y="7217807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 sides, 3 angles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6884" y="6592729"/>
            <a:ext cx="566976" cy="56697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8307348" y="67273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Circle</a:t>
            </a:r>
            <a:endParaRPr lang="en-US" sz="2200" dirty="0"/>
          </a:p>
        </p:txBody>
      </p:sp>
      <p:sp>
        <p:nvSpPr>
          <p:cNvPr id="16" name="Text 9"/>
          <p:cNvSpPr/>
          <p:nvPr/>
        </p:nvSpPr>
        <p:spPr>
          <a:xfrm>
            <a:off x="8307348" y="7217807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Round shape, all points equidistant from center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728</Words>
  <Application>Microsoft Office PowerPoint</Application>
  <PresentationFormat>Custom</PresentationFormat>
  <Paragraphs>105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Bricolage Grotesque Semi Bold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kennedy Mawutor</cp:lastModifiedBy>
  <cp:revision>6</cp:revision>
  <dcterms:created xsi:type="dcterms:W3CDTF">2025-08-31T01:46:56Z</dcterms:created>
  <dcterms:modified xsi:type="dcterms:W3CDTF">2025-09-05T00:10:17Z</dcterms:modified>
</cp:coreProperties>
</file>